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0" r:id="rId2"/>
    <p:sldId id="271" r:id="rId3"/>
    <p:sldId id="280" r:id="rId4"/>
    <p:sldId id="279" r:id="rId5"/>
    <p:sldId id="278" r:id="rId6"/>
    <p:sldId id="272" r:id="rId7"/>
    <p:sldId id="277" r:id="rId8"/>
    <p:sldId id="273" r:id="rId9"/>
    <p:sldId id="274" r:id="rId10"/>
    <p:sldId id="275" r:id="rId11"/>
    <p:sldId id="276" r:id="rId12"/>
    <p:sldId id="264" r:id="rId13"/>
    <p:sldId id="256" r:id="rId14"/>
    <p:sldId id="257" r:id="rId15"/>
    <p:sldId id="267" r:id="rId16"/>
    <p:sldId id="263" r:id="rId17"/>
    <p:sldId id="259" r:id="rId18"/>
    <p:sldId id="260" r:id="rId19"/>
    <p:sldId id="261" r:id="rId20"/>
    <p:sldId id="262" r:id="rId21"/>
    <p:sldId id="265" r:id="rId22"/>
    <p:sldId id="268" r:id="rId23"/>
    <p:sldId id="269" r:id="rId24"/>
    <p:sldId id="266" r:id="rId25"/>
  </p:sldIdLst>
  <p:sldSz cx="9144000" cy="5143500" type="screen16x9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1914" y="81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7" cy="5148000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1710000" y="720000"/>
            <a:ext cx="6840000" cy="279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algn="l">
              <a:lnSpc>
                <a:spcPts val="3600"/>
              </a:lnSpc>
              <a:defRPr sz="3200">
                <a:latin typeface="Times New Roman"/>
                <a:cs typeface="Times New Roman"/>
              </a:defRPr>
            </a:lvl1pPr>
          </a:lstStyle>
          <a:p>
            <a:r>
              <a:rPr lang="en-GB" dirty="0"/>
              <a:t>Title of </a:t>
            </a:r>
            <a:r>
              <a:rPr lang="en-GB" noProof="0" dirty="0"/>
              <a:t>the</a:t>
            </a:r>
            <a:r>
              <a:rPr lang="en-GB" dirty="0"/>
              <a:t> presentation</a:t>
            </a:r>
          </a:p>
        </p:txBody>
      </p:sp>
      <p:sp>
        <p:nvSpPr>
          <p:cNvPr id="13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1710000" y="3510001"/>
            <a:ext cx="6840000" cy="323165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100" baseline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Author name</a:t>
            </a:r>
          </a:p>
        </p:txBody>
      </p:sp>
    </p:spTree>
    <p:extLst>
      <p:ext uri="{BB962C8B-B14F-4D97-AF65-F5344CB8AC3E}">
        <p14:creationId xmlns:p14="http://schemas.microsoft.com/office/powerpoint/2010/main" val="372435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10" name="Tijdelijke aanduiding voor tekst 17"/>
          <p:cNvSpPr>
            <a:spLocks noGrp="1"/>
          </p:cNvSpPr>
          <p:nvPr>
            <p:ph type="body" sz="quarter" idx="16" hasCustomPrompt="1"/>
          </p:nvPr>
        </p:nvSpPr>
        <p:spPr>
          <a:xfrm>
            <a:off x="900000" y="1080001"/>
            <a:ext cx="7560000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standard texts</a:t>
            </a:r>
          </a:p>
        </p:txBody>
      </p:sp>
    </p:spTree>
    <p:extLst>
      <p:ext uri="{BB962C8B-B14F-4D97-AF65-F5344CB8AC3E}">
        <p14:creationId xmlns:p14="http://schemas.microsoft.com/office/powerpoint/2010/main" val="130507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LIST (large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4" name="Tijdelijke aanduiding voor tekst 6"/>
          <p:cNvSpPr>
            <a:spLocks noGrp="1"/>
          </p:cNvSpPr>
          <p:nvPr>
            <p:ph type="body" sz="quarter" idx="13"/>
          </p:nvPr>
        </p:nvSpPr>
        <p:spPr>
          <a:xfrm>
            <a:off x="900000" y="1080000"/>
            <a:ext cx="7560000" cy="1963614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1pPr>
            <a:lvl2pPr marL="504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2pPr>
            <a:lvl3pPr marL="756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3pPr>
            <a:lvl4pPr marL="1008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4pPr>
            <a:lvl5pPr marL="1260000" indent="-252000">
              <a:buFont typeface="Lucida Grande"/>
              <a:buChar char="–"/>
              <a:defRPr sz="2200">
                <a:latin typeface="Times New Roman"/>
                <a:cs typeface="Times New Roman"/>
              </a:defRPr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</a:t>
            </a:r>
            <a:r>
              <a:rPr lang="en-GB" noProof="0" dirty="0" err="1"/>
              <a:t>om</a:t>
            </a:r>
            <a:r>
              <a:rPr lang="en-GB" noProof="0" dirty="0"/>
              <a:t> de </a:t>
            </a:r>
            <a:r>
              <a:rPr lang="en-GB" noProof="0" dirty="0" err="1"/>
              <a:t>tekststijl</a:t>
            </a:r>
            <a:r>
              <a:rPr lang="en-GB" noProof="0" dirty="0"/>
              <a:t> van het model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 err="1"/>
              <a:t>Tweede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Vierde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Vijfde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163779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larger texts (free positioning)</a:t>
            </a:r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4759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LIST (small tex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4" name="Tijdelijke aanduiding voor tekst 6"/>
          <p:cNvSpPr>
            <a:spLocks noGrp="1"/>
          </p:cNvSpPr>
          <p:nvPr>
            <p:ph type="body" sz="quarter" idx="13"/>
          </p:nvPr>
        </p:nvSpPr>
        <p:spPr>
          <a:xfrm>
            <a:off x="900000" y="1080000"/>
            <a:ext cx="7560000" cy="1428083"/>
          </a:xfrm>
          <a:prstGeom prst="rect">
            <a:avLst/>
          </a:prstGeom>
        </p:spPr>
        <p:txBody>
          <a:bodyPr vert="horz" lIns="0" tIns="0" rIns="0" bIns="0">
            <a:spAutoFit/>
          </a:bodyPr>
          <a:lstStyle>
            <a:lvl1pPr marL="0" indent="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1pPr>
            <a:lvl2pPr marL="36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2pPr>
            <a:lvl3pPr marL="54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3pPr>
            <a:lvl4pPr marL="72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4pPr>
            <a:lvl5pPr marL="900000" indent="-180000">
              <a:buFont typeface="Lucida Grande"/>
              <a:buChar char="–"/>
              <a:defRPr sz="1600">
                <a:latin typeface="Times New Roman"/>
                <a:cs typeface="Times New Roman"/>
              </a:defRPr>
            </a:lvl5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</a:t>
            </a:r>
            <a:r>
              <a:rPr lang="en-GB" noProof="0" dirty="0" err="1"/>
              <a:t>om</a:t>
            </a:r>
            <a:r>
              <a:rPr lang="en-GB" noProof="0" dirty="0"/>
              <a:t> de </a:t>
            </a:r>
            <a:r>
              <a:rPr lang="en-GB" noProof="0" dirty="0" err="1"/>
              <a:t>tekststijl</a:t>
            </a:r>
            <a:r>
              <a:rPr lang="en-GB" noProof="0" dirty="0"/>
              <a:t> van het model </a:t>
            </a:r>
            <a:r>
              <a:rPr lang="en-GB" noProof="0" dirty="0" err="1"/>
              <a:t>te</a:t>
            </a:r>
            <a:r>
              <a:rPr lang="en-GB" noProof="0" dirty="0"/>
              <a:t> </a:t>
            </a:r>
            <a:r>
              <a:rPr lang="en-GB" noProof="0" dirty="0" err="1"/>
              <a:t>bewerken</a:t>
            </a:r>
            <a:endParaRPr lang="en-GB" noProof="0" dirty="0"/>
          </a:p>
          <a:p>
            <a:pPr lvl="1"/>
            <a:r>
              <a:rPr lang="en-GB" noProof="0" dirty="0" err="1"/>
              <a:t>Tweede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2"/>
            <a:r>
              <a:rPr lang="en-GB" noProof="0" dirty="0" err="1"/>
              <a:t>Derde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3"/>
            <a:r>
              <a:rPr lang="en-GB" noProof="0" dirty="0" err="1"/>
              <a:t>Vierde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  <a:p>
            <a:pPr lvl="4"/>
            <a:r>
              <a:rPr lang="en-GB" noProof="0" dirty="0" err="1"/>
              <a:t>Vijfde</a:t>
            </a:r>
            <a:r>
              <a:rPr lang="en-GB" noProof="0" dirty="0"/>
              <a:t> </a:t>
            </a:r>
            <a:r>
              <a:rPr lang="en-GB" noProof="0" dirty="0" err="1"/>
              <a:t>niveau</a:t>
            </a:r>
            <a:endParaRPr lang="en-GB" noProof="0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4163779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larger texts (free positioning)</a:t>
            </a:r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8553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" y="1"/>
            <a:ext cx="9144000" cy="5148000"/>
          </a:xfrm>
          <a:prstGeom prst="rect">
            <a:avLst/>
          </a:prstGeom>
        </p:spPr>
      </p:pic>
      <p:pic>
        <p:nvPicPr>
          <p:cNvPr id="10" name="Afbeelding 9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9143998" cy="5148000"/>
          </a:xfrm>
          <a:prstGeom prst="rect">
            <a:avLst/>
          </a:prstGeom>
        </p:spPr>
      </p:pic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2596730" y="2581155"/>
            <a:ext cx="3950540" cy="3385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22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noProof="0"/>
              <a:t>additional url</a:t>
            </a:r>
          </a:p>
        </p:txBody>
      </p:sp>
      <p:sp>
        <p:nvSpPr>
          <p:cNvPr id="13" name="Tekstvak 12"/>
          <p:cNvSpPr txBox="1"/>
          <p:nvPr userDrawn="1"/>
        </p:nvSpPr>
        <p:spPr>
          <a:xfrm>
            <a:off x="2596730" y="2162115"/>
            <a:ext cx="3950540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1">
            <a:spAutoFit/>
          </a:bodyPr>
          <a:lstStyle/>
          <a:p>
            <a:pPr algn="ctr"/>
            <a:r>
              <a:rPr lang="en-GB" sz="2200" noProof="0">
                <a:latin typeface="Times New Roman"/>
                <a:cs typeface="Times New Roman"/>
              </a:rPr>
              <a:t>www.ru.nl/</a:t>
            </a:r>
            <a:r>
              <a:rPr lang="en-GB" sz="2200" noProof="0">
                <a:solidFill>
                  <a:schemeClr val="tx2"/>
                </a:solidFill>
                <a:latin typeface="Times New Roman"/>
                <a:cs typeface="Times New Roman"/>
              </a:rPr>
              <a:t>donders</a:t>
            </a:r>
          </a:p>
        </p:txBody>
      </p:sp>
    </p:spTree>
    <p:extLst>
      <p:ext uri="{BB962C8B-B14F-4D97-AF65-F5344CB8AC3E}">
        <p14:creationId xmlns:p14="http://schemas.microsoft.com/office/powerpoint/2010/main" val="337500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nders-TITLE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9143997" cy="5148000"/>
          </a:xfrm>
          <a:prstGeom prst="rect">
            <a:avLst/>
          </a:prstGeom>
        </p:spPr>
      </p:pic>
      <p:sp>
        <p:nvSpPr>
          <p:cNvPr id="5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1710000" y="720000"/>
            <a:ext cx="68400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>
          <a:xfrm>
            <a:off x="1710000" y="3510000"/>
            <a:ext cx="6840000" cy="9000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algn="l">
              <a:lnSpc>
                <a:spcPts val="3200"/>
              </a:lnSpc>
              <a:defRPr sz="3200">
                <a:latin typeface="Times New Roman"/>
                <a:cs typeface="Times New Roman"/>
              </a:defRPr>
            </a:lvl1pPr>
          </a:lstStyle>
          <a:p>
            <a:r>
              <a:rPr lang="en-GB" dirty="0"/>
              <a:t>Title of </a:t>
            </a:r>
            <a:r>
              <a:rPr lang="en-GB" noProof="0" dirty="0"/>
              <a:t>the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presentation</a:t>
            </a:r>
          </a:p>
        </p:txBody>
      </p:sp>
      <p:sp>
        <p:nvSpPr>
          <p:cNvPr id="13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1710000" y="4356835"/>
            <a:ext cx="6840000" cy="323165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 marL="0" indent="0">
              <a:buNone/>
              <a:defRPr sz="2100" baseline="0">
                <a:solidFill>
                  <a:schemeClr val="tx2"/>
                </a:solidFill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Author </a:t>
            </a:r>
            <a:r>
              <a:rPr lang="en-GB" noProof="0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195666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9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HEADER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565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1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4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080000"/>
            <a:ext cx="756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078932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524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2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0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080000"/>
            <a:ext cx="36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11" name="Tijdelijke aanduiding voor afbeelding 2"/>
          <p:cNvSpPr>
            <a:spLocks noGrp="1"/>
          </p:cNvSpPr>
          <p:nvPr>
            <p:ph type="pic" idx="13" hasCustomPrompt="1"/>
          </p:nvPr>
        </p:nvSpPr>
        <p:spPr>
          <a:xfrm>
            <a:off x="4860000" y="1080000"/>
            <a:ext cx="36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Title of the slide</a:t>
            </a:r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078932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594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3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6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080000"/>
            <a:ext cx="22788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17" name="Tijdelijke aanduiding voor afbeelding 2"/>
          <p:cNvSpPr>
            <a:spLocks noGrp="1"/>
          </p:cNvSpPr>
          <p:nvPr>
            <p:ph type="pic" idx="13" hasCustomPrompt="1"/>
          </p:nvPr>
        </p:nvSpPr>
        <p:spPr>
          <a:xfrm>
            <a:off x="3525434" y="1080000"/>
            <a:ext cx="22788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8" name="Tijdelijke aanduiding voor afbeelding 2"/>
          <p:cNvSpPr>
            <a:spLocks noGrp="1"/>
          </p:cNvSpPr>
          <p:nvPr>
            <p:ph type="pic" idx="16" hasCustomPrompt="1"/>
          </p:nvPr>
        </p:nvSpPr>
        <p:spPr>
          <a:xfrm>
            <a:off x="6181200" y="1080000"/>
            <a:ext cx="22788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4000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078932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4690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4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2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080000"/>
            <a:ext cx="36000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13" name="Tijdelijke aanduiding voor afbeelding 2"/>
          <p:cNvSpPr>
            <a:spLocks noGrp="1"/>
          </p:cNvSpPr>
          <p:nvPr>
            <p:ph type="pic" idx="13" hasCustomPrompt="1"/>
          </p:nvPr>
        </p:nvSpPr>
        <p:spPr>
          <a:xfrm>
            <a:off x="4860000" y="1080000"/>
            <a:ext cx="36000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 dirty="0"/>
              <a:t>Image</a:t>
            </a:r>
          </a:p>
        </p:txBody>
      </p:sp>
      <p:sp>
        <p:nvSpPr>
          <p:cNvPr id="14" name="Tijdelijke aanduiding voor afbeelding 2"/>
          <p:cNvSpPr>
            <a:spLocks noGrp="1"/>
          </p:cNvSpPr>
          <p:nvPr>
            <p:ph type="pic" idx="16" hasCustomPrompt="1"/>
          </p:nvPr>
        </p:nvSpPr>
        <p:spPr>
          <a:xfrm>
            <a:off x="900000" y="3060000"/>
            <a:ext cx="36000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15" name="Tijdelijke aanduiding voor afbeelding 2"/>
          <p:cNvSpPr>
            <a:spLocks noGrp="1"/>
          </p:cNvSpPr>
          <p:nvPr>
            <p:ph type="pic" idx="17" hasCustomPrompt="1"/>
          </p:nvPr>
        </p:nvSpPr>
        <p:spPr>
          <a:xfrm>
            <a:off x="4860000" y="3060000"/>
            <a:ext cx="36000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Image</a:t>
            </a:r>
            <a:endParaRPr lang="en-GB" dirty="0"/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3998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078932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/>
              <a:t>Text box for larger texts (free positioning)</a:t>
            </a:r>
            <a:endParaRPr lang="en-GB" dirty="0"/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Text box for smaller texts (free </a:t>
            </a:r>
            <a:r>
              <a:rPr lang="en-GB" noProof="0" dirty="0"/>
              <a:t>positioning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194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ders-6-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3998" cy="5148000"/>
          </a:xfrm>
          <a:prstGeom prst="rect">
            <a:avLst/>
          </a:prstGeom>
        </p:spPr>
      </p:pic>
      <p:sp>
        <p:nvSpPr>
          <p:cNvPr id="16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900000" y="1080000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7" name="Tijdelijke aanduiding voor afbeelding 2"/>
          <p:cNvSpPr>
            <a:spLocks noGrp="1"/>
          </p:cNvSpPr>
          <p:nvPr>
            <p:ph type="pic" idx="16" hasCustomPrompt="1"/>
          </p:nvPr>
        </p:nvSpPr>
        <p:spPr>
          <a:xfrm>
            <a:off x="900000" y="3060000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8" name="Tijdelijke aanduiding voor afbeelding 2"/>
          <p:cNvSpPr>
            <a:spLocks noGrp="1"/>
          </p:cNvSpPr>
          <p:nvPr>
            <p:ph type="pic" idx="17" hasCustomPrompt="1"/>
          </p:nvPr>
        </p:nvSpPr>
        <p:spPr>
          <a:xfrm>
            <a:off x="3525434" y="1078931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19" name="Tijdelijke aanduiding voor afbeelding 2"/>
          <p:cNvSpPr>
            <a:spLocks noGrp="1"/>
          </p:cNvSpPr>
          <p:nvPr>
            <p:ph type="pic" idx="18" hasCustomPrompt="1"/>
          </p:nvPr>
        </p:nvSpPr>
        <p:spPr>
          <a:xfrm>
            <a:off x="3525434" y="3060000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20" name="Tijdelijke aanduiding voor afbeelding 2"/>
          <p:cNvSpPr>
            <a:spLocks noGrp="1"/>
          </p:cNvSpPr>
          <p:nvPr>
            <p:ph type="pic" idx="19" hasCustomPrompt="1"/>
          </p:nvPr>
        </p:nvSpPr>
        <p:spPr>
          <a:xfrm>
            <a:off x="6181200" y="1080000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21" name="Tijdelijke aanduiding voor afbeelding 2"/>
          <p:cNvSpPr>
            <a:spLocks noGrp="1"/>
          </p:cNvSpPr>
          <p:nvPr>
            <p:ph type="pic" idx="20" hasCustomPrompt="1"/>
          </p:nvPr>
        </p:nvSpPr>
        <p:spPr>
          <a:xfrm>
            <a:off x="6181200" y="3060000"/>
            <a:ext cx="2278800" cy="16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noProof="0"/>
              <a:t>Image</a:t>
            </a:r>
          </a:p>
        </p:txBody>
      </p:sp>
      <p:sp>
        <p:nvSpPr>
          <p:cNvPr id="5" name="Tijdelijke aanduiding voor titel 1"/>
          <p:cNvSpPr>
            <a:spLocks noGrp="1"/>
          </p:cNvSpPr>
          <p:nvPr>
            <p:ph type="title" hasCustomPrompt="1"/>
          </p:nvPr>
        </p:nvSpPr>
        <p:spPr>
          <a:xfrm>
            <a:off x="900000" y="324001"/>
            <a:ext cx="7560000" cy="24622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marL="0" indent="0" algn="l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 of the </a:t>
            </a:r>
            <a:r>
              <a:rPr lang="en-GB" noProof="0" dirty="0"/>
              <a:t>presentation</a:t>
            </a:r>
          </a:p>
        </p:txBody>
      </p:sp>
      <p:sp>
        <p:nvSpPr>
          <p:cNvPr id="6" name="Tijdelijke aanduiding voor tekst 17"/>
          <p:cNvSpPr>
            <a:spLocks noGrp="1"/>
          </p:cNvSpPr>
          <p:nvPr>
            <p:ph type="body" sz="quarter" idx="11" hasCustomPrompt="1"/>
          </p:nvPr>
        </p:nvSpPr>
        <p:spPr>
          <a:xfrm>
            <a:off x="900000" y="4680000"/>
            <a:ext cx="8244000" cy="463500"/>
          </a:xfrm>
          <a:prstGeom prst="rect">
            <a:avLst/>
          </a:prstGeom>
        </p:spPr>
        <p:txBody>
          <a:bodyPr lIns="0" tIns="0" rIns="180000" bIns="0" anchor="ctr" anchorCtr="0">
            <a:noAutofit/>
          </a:bodyPr>
          <a:lstStyle>
            <a:lvl1pPr marL="0" indent="0" algn="r">
              <a:buNone/>
              <a:defRPr sz="900" baseline="0">
                <a:solidFill>
                  <a:srgbClr val="BE311A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GB" dirty="0"/>
              <a:t>Additional information</a:t>
            </a:r>
          </a:p>
        </p:txBody>
      </p:sp>
      <p:sp>
        <p:nvSpPr>
          <p:cNvPr id="7" name="Tijdelijke aanduiding voor tekst 17"/>
          <p:cNvSpPr>
            <a:spLocks noGrp="1"/>
          </p:cNvSpPr>
          <p:nvPr>
            <p:ph type="body" sz="quarter" idx="12" hasCustomPrompt="1"/>
          </p:nvPr>
        </p:nvSpPr>
        <p:spPr>
          <a:xfrm>
            <a:off x="900000" y="648000"/>
            <a:ext cx="7560000" cy="338554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>
              <a:buNone/>
              <a:defRPr sz="2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GB"/>
              <a:t>Title of the slide</a:t>
            </a:r>
            <a:endParaRPr lang="en-GB" dirty="0"/>
          </a:p>
        </p:txBody>
      </p:sp>
      <p:sp>
        <p:nvSpPr>
          <p:cNvPr id="8" name="Tijdelijke aanduiding voor tekst 17"/>
          <p:cNvSpPr>
            <a:spLocks noGrp="1"/>
          </p:cNvSpPr>
          <p:nvPr>
            <p:ph type="body" sz="quarter" idx="14" hasCustomPrompt="1"/>
          </p:nvPr>
        </p:nvSpPr>
        <p:spPr>
          <a:xfrm>
            <a:off x="900000" y="1078932"/>
            <a:ext cx="7560000" cy="246221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>
            <a:lvl1pPr marL="0" indent="0" algn="l">
              <a:buNone/>
              <a:defRPr sz="1600" baseline="0">
                <a:latin typeface="Times New Roman"/>
                <a:cs typeface="Times New Roman"/>
              </a:defRPr>
            </a:lvl1pPr>
          </a:lstStyle>
          <a:p>
            <a:pPr lvl="0"/>
            <a:r>
              <a:rPr lang="en-GB" dirty="0"/>
              <a:t>Text box for larger texts (free positioning)</a:t>
            </a:r>
          </a:p>
        </p:txBody>
      </p:sp>
      <p:sp>
        <p:nvSpPr>
          <p:cNvPr id="9" name="Tijdelijke aanduiding voor tekst 17"/>
          <p:cNvSpPr>
            <a:spLocks noGrp="1"/>
          </p:cNvSpPr>
          <p:nvPr>
            <p:ph type="body" sz="quarter" idx="15" hasCustomPrompt="1"/>
          </p:nvPr>
        </p:nvSpPr>
        <p:spPr>
          <a:xfrm>
            <a:off x="900000" y="4510723"/>
            <a:ext cx="7560000" cy="169277"/>
          </a:xfrm>
          <a:prstGeom prst="rect">
            <a:avLst/>
          </a:prstGeom>
        </p:spPr>
        <p:txBody>
          <a:bodyPr lIns="0" tIns="0" rIns="0" bIns="0" anchor="ctr" anchorCtr="0">
            <a:spAutoFit/>
          </a:bodyPr>
          <a:lstStyle>
            <a:lvl1pPr marL="0" indent="0" algn="l">
              <a:buNone/>
              <a:defRPr sz="1100" baseline="0">
                <a:latin typeface="Arial"/>
                <a:cs typeface="Arial"/>
              </a:defRPr>
            </a:lvl1pPr>
          </a:lstStyle>
          <a:p>
            <a:pPr lvl="0"/>
            <a:r>
              <a:rPr lang="en-GB"/>
              <a:t>Text box for smaller texts (free </a:t>
            </a:r>
            <a:r>
              <a:rPr lang="en-GB" noProof="0"/>
              <a:t>positioning</a:t>
            </a:r>
            <a:r>
              <a:rPr lang="en-GB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2611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5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7" r:id="rId2"/>
    <p:sldLayoutId id="2147483721" r:id="rId3"/>
    <p:sldLayoutId id="2147483720" r:id="rId4"/>
    <p:sldLayoutId id="2147483711" r:id="rId5"/>
    <p:sldLayoutId id="2147483712" r:id="rId6"/>
    <p:sldLayoutId id="2147483714" r:id="rId7"/>
    <p:sldLayoutId id="2147483713" r:id="rId8"/>
    <p:sldLayoutId id="2147483715" r:id="rId9"/>
    <p:sldLayoutId id="2147483719" r:id="rId10"/>
    <p:sldLayoutId id="2147483716" r:id="rId11"/>
    <p:sldLayoutId id="2147483717" r:id="rId12"/>
    <p:sldLayoutId id="2147483718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jpg"/><Relationship Id="rId4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01066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oi.org/10.1111/ejn.15361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11/ejn.15361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kosciessa/eBOSC/wiki" TargetMode="External"/><Relationship Id="rId2" Type="http://schemas.openxmlformats.org/officeDocument/2006/relationships/hyperlink" Target="https://fooof-tools.github.io/fooof/index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fieldtriptoolbox.org/example/irasa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33D792-D7FD-B9EC-18DD-005264D1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3EC0E0-1667-9C2A-9166-6C78C791FD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3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5288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601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Donders</a:t>
            </a:r>
            <a:r>
              <a:rPr lang="en-GB" dirty="0"/>
              <a:t> Institute presentation / widescreen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900000" y="648000"/>
            <a:ext cx="7560000" cy="338554"/>
          </a:xfrm>
        </p:spPr>
        <p:txBody>
          <a:bodyPr/>
          <a:lstStyle/>
          <a:p>
            <a:r>
              <a:rPr lang="en-GB" dirty="0"/>
              <a:t>General Guidelines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900000" y="1080001"/>
            <a:ext cx="7560000" cy="1834348"/>
          </a:xfrm>
        </p:spPr>
        <p:txBody>
          <a:bodyPr>
            <a:spAutoFit/>
          </a:bodyPr>
          <a:lstStyle/>
          <a:p>
            <a:pPr indent="-180000"/>
            <a:r>
              <a:rPr lang="en-GB" dirty="0"/>
              <a:t>Font use</a:t>
            </a:r>
          </a:p>
          <a:p>
            <a:pPr indent="-180000">
              <a:buFontTx/>
              <a:buChar char="-"/>
            </a:pPr>
            <a:r>
              <a:rPr lang="en-GB" dirty="0"/>
              <a:t>Large texts &amp; titles in Times New Roman</a:t>
            </a:r>
          </a:p>
          <a:p>
            <a:pPr indent="-180000">
              <a:buFontTx/>
              <a:buChar char="-"/>
            </a:pPr>
            <a:r>
              <a:rPr lang="en-GB" sz="1100" dirty="0">
                <a:latin typeface="+mn-lt"/>
              </a:rPr>
              <a:t>Small texts in Arial</a:t>
            </a:r>
          </a:p>
          <a:p>
            <a:pPr indent="-180000">
              <a:buFontTx/>
              <a:buChar char="-"/>
            </a:pPr>
            <a:endParaRPr lang="en-GB" sz="1100" dirty="0">
              <a:latin typeface="+mn-lt"/>
            </a:endParaRPr>
          </a:p>
          <a:p>
            <a:pPr indent="-180000"/>
            <a:r>
              <a:rPr lang="en-GB" dirty="0" err="1"/>
              <a:t>Color</a:t>
            </a:r>
            <a:r>
              <a:rPr lang="en-GB" dirty="0"/>
              <a:t> use</a:t>
            </a:r>
          </a:p>
          <a:p>
            <a:pPr indent="-180000">
              <a:buFontTx/>
              <a:buChar char="-"/>
            </a:pPr>
            <a:r>
              <a:rPr lang="en-GB" dirty="0"/>
              <a:t>Try to work within the </a:t>
            </a:r>
            <a:r>
              <a:rPr lang="en-GB" dirty="0" err="1"/>
              <a:t>Donders</a:t>
            </a:r>
            <a:r>
              <a:rPr lang="en-GB" dirty="0"/>
              <a:t> </a:t>
            </a:r>
            <a:r>
              <a:rPr lang="en-GB" dirty="0" err="1"/>
              <a:t>Color</a:t>
            </a:r>
            <a:r>
              <a:rPr lang="en-GB" dirty="0"/>
              <a:t> Scheme as much as possible</a:t>
            </a:r>
          </a:p>
          <a:p>
            <a:pPr indent="-180000">
              <a:buFontTx/>
              <a:buChar char="-"/>
            </a:pPr>
            <a:endParaRPr lang="en-GB" dirty="0"/>
          </a:p>
        </p:txBody>
      </p:sp>
      <p:sp>
        <p:nvSpPr>
          <p:cNvPr id="6" name="Rechthoek 5"/>
          <p:cNvSpPr/>
          <p:nvPr/>
        </p:nvSpPr>
        <p:spPr>
          <a:xfrm>
            <a:off x="900000" y="2947736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hoek 6"/>
          <p:cNvSpPr/>
          <p:nvPr/>
        </p:nvSpPr>
        <p:spPr>
          <a:xfrm>
            <a:off x="1980000" y="2947736"/>
            <a:ext cx="1080000" cy="1080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hoek 7"/>
          <p:cNvSpPr/>
          <p:nvPr/>
        </p:nvSpPr>
        <p:spPr>
          <a:xfrm>
            <a:off x="3060000" y="2947736"/>
            <a:ext cx="1080000" cy="108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hoek 8"/>
          <p:cNvSpPr/>
          <p:nvPr/>
        </p:nvSpPr>
        <p:spPr>
          <a:xfrm>
            <a:off x="4140000" y="2947736"/>
            <a:ext cx="1080000" cy="1080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hoek 9"/>
          <p:cNvSpPr/>
          <p:nvPr/>
        </p:nvSpPr>
        <p:spPr>
          <a:xfrm>
            <a:off x="5220000" y="2947736"/>
            <a:ext cx="1080000" cy="1080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hoek 10"/>
          <p:cNvSpPr/>
          <p:nvPr/>
        </p:nvSpPr>
        <p:spPr>
          <a:xfrm>
            <a:off x="6300000" y="2947736"/>
            <a:ext cx="1080000" cy="1080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hoek 11"/>
          <p:cNvSpPr/>
          <p:nvPr/>
        </p:nvSpPr>
        <p:spPr>
          <a:xfrm>
            <a:off x="7380000" y="2947736"/>
            <a:ext cx="1080000" cy="1080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hoek 13"/>
          <p:cNvSpPr/>
          <p:nvPr/>
        </p:nvSpPr>
        <p:spPr>
          <a:xfrm>
            <a:off x="899999" y="4027736"/>
            <a:ext cx="540000" cy="540000"/>
          </a:xfrm>
          <a:prstGeom prst="rect">
            <a:avLst/>
          </a:prstGeom>
          <a:solidFill>
            <a:srgbClr val="0096B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hthoek 14"/>
          <p:cNvSpPr/>
          <p:nvPr/>
        </p:nvSpPr>
        <p:spPr>
          <a:xfrm>
            <a:off x="1439999" y="4027736"/>
            <a:ext cx="540000" cy="540000"/>
          </a:xfrm>
          <a:prstGeom prst="rect">
            <a:avLst/>
          </a:prstGeom>
          <a:solidFill>
            <a:srgbClr val="5FA0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502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>
          <a:xfrm>
            <a:off x="1710000" y="3510001"/>
            <a:ext cx="6840000" cy="323165"/>
          </a:xfrm>
        </p:spPr>
        <p:txBody>
          <a:bodyPr>
            <a:spAutoFit/>
          </a:bodyPr>
          <a:lstStyle/>
          <a:p>
            <a:r>
              <a:rPr lang="en-GB" dirty="0"/>
              <a:t>Author Name</a:t>
            </a:r>
          </a:p>
        </p:txBody>
      </p:sp>
    </p:spTree>
    <p:extLst>
      <p:ext uri="{BB962C8B-B14F-4D97-AF65-F5344CB8AC3E}">
        <p14:creationId xmlns:p14="http://schemas.microsoft.com/office/powerpoint/2010/main" val="224764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 descr="dark-background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17" b="22817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(+ image)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>
          <a:xfrm>
            <a:off x="1710000" y="4356835"/>
            <a:ext cx="6840000" cy="323165"/>
          </a:xfrm>
        </p:spPr>
        <p:txBody>
          <a:bodyPr>
            <a:spAutoFit/>
          </a:bodyPr>
          <a:lstStyle/>
          <a:p>
            <a:r>
              <a:rPr lang="en-GB" dirty="0"/>
              <a:t>Author Name</a:t>
            </a:r>
          </a:p>
        </p:txBody>
      </p:sp>
    </p:spTree>
    <p:extLst>
      <p:ext uri="{BB962C8B-B14F-4D97-AF65-F5344CB8AC3E}">
        <p14:creationId xmlns:p14="http://schemas.microsoft.com/office/powerpoint/2010/main" val="2281248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afbeelding 4" descr="Donders-ACTION-CONTROL-screen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20" r="-67986"/>
          <a:stretch/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(+ </a:t>
            </a:r>
            <a:r>
              <a:rPr lang="en-GB" dirty="0" err="1"/>
              <a:t>Donders</a:t>
            </a:r>
            <a:r>
              <a:rPr lang="en-GB" dirty="0"/>
              <a:t> illustration)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Author Name</a:t>
            </a:r>
          </a:p>
        </p:txBody>
      </p:sp>
      <p:sp>
        <p:nvSpPr>
          <p:cNvPr id="6" name="Tekstvak 5"/>
          <p:cNvSpPr txBox="1"/>
          <p:nvPr/>
        </p:nvSpPr>
        <p:spPr>
          <a:xfrm>
            <a:off x="9466987" y="2926631"/>
            <a:ext cx="102592" cy="427979"/>
          </a:xfrm>
          <a:prstGeom prst="rect">
            <a:avLst/>
          </a:prstGeom>
          <a:noFill/>
        </p:spPr>
        <p:txBody>
          <a:bodyPr wrap="none" lIns="0" tIns="90000" rIns="0" bIns="90000" rtlCol="0">
            <a:spAutoFit/>
          </a:bodyPr>
          <a:lstStyle/>
          <a:p>
            <a:pPr indent="-180000">
              <a:buFont typeface="Lucida Grande"/>
              <a:buChar char="–"/>
            </a:pPr>
            <a:endParaRPr lang="en-GB" sz="1600" dirty="0" err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6841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afbeelding 7" descr="testimages-01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000" r="-55000"/>
          <a:stretch>
            <a:fillRect/>
          </a:stretch>
        </p:blipFill>
        <p:spPr/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(example)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Additional info like literature, references, etcetera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>
          <a:xfrm>
            <a:off x="900000" y="648000"/>
            <a:ext cx="7560000" cy="338554"/>
          </a:xfrm>
        </p:spPr>
        <p:txBody>
          <a:bodyPr/>
          <a:lstStyle/>
          <a:p>
            <a:r>
              <a:rPr lang="en-GB" dirty="0"/>
              <a:t>One image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Large texts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Small texts</a:t>
            </a:r>
          </a:p>
        </p:txBody>
      </p:sp>
    </p:spTree>
    <p:extLst>
      <p:ext uri="{BB962C8B-B14F-4D97-AF65-F5344CB8AC3E}">
        <p14:creationId xmlns:p14="http://schemas.microsoft.com/office/powerpoint/2010/main" val="3139629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ijdelijke aanduiding voor afbeelding 8" descr="testimages-01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" name="Tijdelijke aanduiding voor afbeelding 9" descr="testimages-02.jp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(example)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Additional info like literature, references, etcetera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Two images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4"/>
          </p:nvPr>
        </p:nvSpPr>
        <p:spPr>
          <a:xfrm>
            <a:off x="900000" y="720000"/>
            <a:ext cx="7560000" cy="246221"/>
          </a:xfrm>
        </p:spPr>
        <p:txBody>
          <a:bodyPr/>
          <a:lstStyle/>
          <a:p>
            <a:pPr algn="r"/>
            <a:r>
              <a:rPr lang="en-GB" dirty="0"/>
              <a:t>Large texts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5"/>
          </p:nvPr>
        </p:nvSpPr>
        <p:spPr>
          <a:xfrm>
            <a:off x="900000" y="4824000"/>
            <a:ext cx="7560000" cy="169277"/>
          </a:xfrm>
        </p:spPr>
        <p:txBody>
          <a:bodyPr>
            <a:spAutoFit/>
          </a:bodyPr>
          <a:lstStyle/>
          <a:p>
            <a:r>
              <a:rPr lang="en-GB" dirty="0"/>
              <a:t>Small texts</a:t>
            </a:r>
          </a:p>
        </p:txBody>
      </p:sp>
    </p:spTree>
    <p:extLst>
      <p:ext uri="{BB962C8B-B14F-4D97-AF65-F5344CB8AC3E}">
        <p14:creationId xmlns:p14="http://schemas.microsoft.com/office/powerpoint/2010/main" val="1794922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9" descr="testimages-01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989" b="-28989"/>
          <a:stretch>
            <a:fillRect/>
          </a:stretch>
        </p:blipFill>
        <p:spPr/>
      </p:pic>
      <p:pic>
        <p:nvPicPr>
          <p:cNvPr id="11" name="Tijdelijke aanduiding voor afbeelding 10" descr="testimages-02.jp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989" b="-28989"/>
          <a:stretch>
            <a:fillRect/>
          </a:stretch>
        </p:blipFill>
        <p:spPr/>
      </p:pic>
      <p:pic>
        <p:nvPicPr>
          <p:cNvPr id="12" name="Tijdelijke aanduiding voor afbeelding 11" descr="testimages-03.jpg"/>
          <p:cNvPicPr>
            <a:picLocks noGrp="1" noChangeAspect="1"/>
          </p:cNvPicPr>
          <p:nvPr>
            <p:ph type="pic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989" b="-28989"/>
          <a:stretch>
            <a:fillRect/>
          </a:stretch>
        </p:blipFill>
        <p:spPr/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(example)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Additional info like literature, references, etcetera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Three images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4"/>
          </p:nvPr>
        </p:nvSpPr>
        <p:spPr>
          <a:xfrm>
            <a:off x="900000" y="1078932"/>
            <a:ext cx="7560000" cy="246221"/>
          </a:xfrm>
        </p:spPr>
        <p:txBody>
          <a:bodyPr/>
          <a:lstStyle/>
          <a:p>
            <a:r>
              <a:rPr lang="en-GB" dirty="0"/>
              <a:t>Large texts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Small texts</a:t>
            </a:r>
          </a:p>
        </p:txBody>
      </p:sp>
    </p:spTree>
    <p:extLst>
      <p:ext uri="{BB962C8B-B14F-4D97-AF65-F5344CB8AC3E}">
        <p14:creationId xmlns:p14="http://schemas.microsoft.com/office/powerpoint/2010/main" val="1317951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Tijdelijke aanduiding voor afbeelding 10" descr="testimages-01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222"/>
          <a:stretch/>
        </p:blipFill>
        <p:spPr/>
      </p:pic>
      <p:pic>
        <p:nvPicPr>
          <p:cNvPr id="12" name="Tijdelijke aanduiding voor afbeelding 11" descr="testimages-02.jpg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" r="-122222" b="-66"/>
          <a:stretch/>
        </p:blipFill>
        <p:spPr/>
      </p:pic>
      <p:pic>
        <p:nvPicPr>
          <p:cNvPr id="13" name="Tijdelijke aanduiding voor afbeelding 12" descr="testimages-03.jpg"/>
          <p:cNvPicPr>
            <a:picLocks noGrp="1" noChangeAspect="1"/>
          </p:cNvPicPr>
          <p:nvPr>
            <p:ph type="pic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222"/>
          <a:stretch/>
        </p:blipFill>
        <p:spPr/>
      </p:pic>
      <p:pic>
        <p:nvPicPr>
          <p:cNvPr id="14" name="Tijdelijke aanduiding voor afbeelding 13" descr="testimages-04.jpg"/>
          <p:cNvPicPr>
            <a:picLocks noGrp="1" noChangeAspect="1"/>
          </p:cNvPicPr>
          <p:nvPr>
            <p:ph type="pic" idx="17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22222"/>
          <a:stretch/>
        </p:blipFill>
        <p:spPr/>
      </p:pic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(example)</a:t>
            </a:r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Additional info like literature, references, etcetera</a:t>
            </a: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Four images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Large texts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Small texts</a:t>
            </a:r>
          </a:p>
        </p:txBody>
      </p:sp>
    </p:spTree>
    <p:extLst>
      <p:ext uri="{BB962C8B-B14F-4D97-AF65-F5344CB8AC3E}">
        <p14:creationId xmlns:p14="http://schemas.microsoft.com/office/powerpoint/2010/main" val="369531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290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Tijdelijke aanduiding voor afbeelding 12" descr="testimages-01.jp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67"/>
          <a:stretch/>
        </p:blipFill>
        <p:spPr/>
      </p:pic>
      <p:pic>
        <p:nvPicPr>
          <p:cNvPr id="16" name="Tijdelijke aanduiding voor afbeelding 15" descr="testimages-03.jpg"/>
          <p:cNvPicPr>
            <a:picLocks noGrp="1" noChangeAspect="1"/>
          </p:cNvPicPr>
          <p:nvPr>
            <p:ph type="pic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67"/>
          <a:stretch/>
        </p:blipFill>
        <p:spPr/>
      </p:pic>
      <p:pic>
        <p:nvPicPr>
          <p:cNvPr id="14" name="Tijdelijke aanduiding voor afbeelding 13" descr="testimages-02.jpg"/>
          <p:cNvPicPr>
            <a:picLocks noGrp="1" noChangeAspect="1"/>
          </p:cNvPicPr>
          <p:nvPr>
            <p:ph type="pic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3" r="-20333"/>
          <a:stretch>
            <a:fillRect/>
          </a:stretch>
        </p:blipFill>
        <p:spPr/>
      </p:pic>
      <p:pic>
        <p:nvPicPr>
          <p:cNvPr id="17" name="Tijdelijke aanduiding voor afbeelding 16" descr="testimages-04.jpg"/>
          <p:cNvPicPr>
            <a:picLocks noGrp="1" noChangeAspect="1"/>
          </p:cNvPicPr>
          <p:nvPr>
            <p:ph type="pic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3" r="-20333"/>
          <a:stretch>
            <a:fillRect/>
          </a:stretch>
        </p:blipFill>
        <p:spPr/>
      </p:pic>
      <p:pic>
        <p:nvPicPr>
          <p:cNvPr id="15" name="Tijdelijke aanduiding voor afbeelding 14" descr="testimages-03.jpg"/>
          <p:cNvPicPr>
            <a:picLocks noGrp="1" noChangeAspect="1"/>
          </p:cNvPicPr>
          <p:nvPr>
            <p:ph type="pic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667"/>
          <a:stretch/>
        </p:blipFill>
        <p:spPr/>
      </p:pic>
      <p:pic>
        <p:nvPicPr>
          <p:cNvPr id="18" name="Tijdelijke aanduiding voor afbeelding 17" descr="testimages-01.jpg"/>
          <p:cNvPicPr>
            <a:picLocks noGrp="1" noChangeAspect="1"/>
          </p:cNvPicPr>
          <p:nvPr>
            <p:ph type="pic" idx="2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667"/>
          <a:stretch/>
        </p:blipFill>
        <p:spPr/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(example)</a:t>
            </a: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Additional info like literature, references, etcetera</a:t>
            </a:r>
          </a:p>
        </p:txBody>
      </p:sp>
      <p:sp>
        <p:nvSpPr>
          <p:cNvPr id="10" name="Tijdelijke aanduiding voor tekst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Six images</a:t>
            </a:r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4"/>
          </p:nvPr>
        </p:nvSpPr>
        <p:spPr>
          <a:xfrm>
            <a:off x="900000" y="720000"/>
            <a:ext cx="7560000" cy="246221"/>
          </a:xfrm>
        </p:spPr>
        <p:txBody>
          <a:bodyPr/>
          <a:lstStyle/>
          <a:p>
            <a:pPr algn="r"/>
            <a:r>
              <a:rPr lang="en-GB" dirty="0"/>
              <a:t>Large texts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5"/>
          </p:nvPr>
        </p:nvSpPr>
        <p:spPr>
          <a:xfrm>
            <a:off x="900000" y="2797338"/>
            <a:ext cx="7560000" cy="169277"/>
          </a:xfrm>
        </p:spPr>
        <p:txBody>
          <a:bodyPr>
            <a:spAutoFit/>
          </a:bodyPr>
          <a:lstStyle/>
          <a:p>
            <a:r>
              <a:rPr lang="en-GB" dirty="0"/>
              <a:t>Small texts</a:t>
            </a:r>
          </a:p>
        </p:txBody>
      </p:sp>
    </p:spTree>
    <p:extLst>
      <p:ext uri="{BB962C8B-B14F-4D97-AF65-F5344CB8AC3E}">
        <p14:creationId xmlns:p14="http://schemas.microsoft.com/office/powerpoint/2010/main" val="3113919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(example)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Additional info like literature, references, etcetera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Plain text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6"/>
          </p:nvPr>
        </p:nvSpPr>
        <p:spPr>
          <a:xfrm>
            <a:off x="900000" y="1080001"/>
            <a:ext cx="7560000" cy="2117502"/>
          </a:xfrm>
        </p:spPr>
        <p:txBody>
          <a:bodyPr/>
          <a:lstStyle/>
          <a:p>
            <a:r>
              <a:rPr lang="en-GB" dirty="0" err="1"/>
              <a:t>Otatquis</a:t>
            </a:r>
            <a:r>
              <a:rPr lang="en-GB" dirty="0"/>
              <a:t> </a:t>
            </a:r>
            <a:r>
              <a:rPr lang="en-GB" dirty="0" err="1"/>
              <a:t>torescitibus</a:t>
            </a:r>
            <a:r>
              <a:rPr lang="en-GB" dirty="0"/>
              <a:t> a sit </a:t>
            </a:r>
            <a:r>
              <a:rPr lang="en-GB" dirty="0" err="1"/>
              <a:t>iunt</a:t>
            </a:r>
            <a:r>
              <a:rPr lang="en-GB" dirty="0"/>
              <a:t> arum </a:t>
            </a:r>
            <a:r>
              <a:rPr lang="en-GB" dirty="0" err="1"/>
              <a:t>eum</a:t>
            </a:r>
            <a:r>
              <a:rPr lang="en-GB" dirty="0"/>
              <a:t> </a:t>
            </a:r>
            <a:r>
              <a:rPr lang="en-GB" dirty="0" err="1"/>
              <a:t>conecese</a:t>
            </a:r>
            <a:r>
              <a:rPr lang="en-GB" dirty="0"/>
              <a:t> </a:t>
            </a:r>
            <a:r>
              <a:rPr lang="en-GB" dirty="0" err="1"/>
              <a:t>cusdandem</a:t>
            </a:r>
            <a:r>
              <a:rPr lang="en-GB" dirty="0"/>
              <a:t> </a:t>
            </a:r>
            <a:r>
              <a:rPr lang="en-GB" dirty="0" err="1"/>
              <a:t>doloreperrum</a:t>
            </a:r>
            <a:r>
              <a:rPr lang="en-GB" dirty="0"/>
              <a:t> </a:t>
            </a:r>
            <a:r>
              <a:rPr lang="en-GB" dirty="0" err="1"/>
              <a:t>quamust</a:t>
            </a:r>
            <a:r>
              <a:rPr lang="en-GB" dirty="0"/>
              <a:t> </a:t>
            </a:r>
            <a:r>
              <a:rPr lang="en-GB" dirty="0" err="1"/>
              <a:t>omni</a:t>
            </a:r>
            <a:r>
              <a:rPr lang="en-GB" dirty="0"/>
              <a:t> </a:t>
            </a:r>
            <a:r>
              <a:rPr lang="en-GB" dirty="0" err="1"/>
              <a:t>consequiae</a:t>
            </a:r>
            <a:r>
              <a:rPr lang="en-GB" dirty="0"/>
              <a:t> </a:t>
            </a:r>
            <a:r>
              <a:rPr lang="en-GB" dirty="0" err="1"/>
              <a:t>accae</a:t>
            </a:r>
            <a:r>
              <a:rPr lang="en-GB" dirty="0"/>
              <a:t> di </a:t>
            </a:r>
            <a:r>
              <a:rPr lang="en-GB" dirty="0" err="1"/>
              <a:t>dolest</a:t>
            </a:r>
            <a:r>
              <a:rPr lang="en-GB" dirty="0"/>
              <a:t> </a:t>
            </a:r>
            <a:r>
              <a:rPr lang="en-GB" dirty="0" err="1"/>
              <a:t>doluptas</a:t>
            </a:r>
            <a:r>
              <a:rPr lang="en-GB" dirty="0"/>
              <a:t> </a:t>
            </a:r>
            <a:r>
              <a:rPr lang="en-GB" dirty="0" err="1"/>
              <a:t>eiumquia</a:t>
            </a:r>
            <a:r>
              <a:rPr lang="en-GB" dirty="0"/>
              <a:t> et </a:t>
            </a:r>
            <a:r>
              <a:rPr lang="en-GB" dirty="0" err="1"/>
              <a:t>quamus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Porem</a:t>
            </a:r>
            <a:r>
              <a:rPr lang="en-GB" dirty="0"/>
              <a:t>. </a:t>
            </a:r>
            <a:r>
              <a:rPr lang="en-GB" dirty="0" err="1"/>
              <a:t>Ut</a:t>
            </a:r>
            <a:r>
              <a:rPr lang="en-GB" dirty="0"/>
              <a:t> </a:t>
            </a:r>
            <a:r>
              <a:rPr lang="en-GB" dirty="0" err="1"/>
              <a:t>audicabo</a:t>
            </a:r>
            <a:r>
              <a:rPr lang="en-GB" dirty="0"/>
              <a:t>. </a:t>
            </a:r>
            <a:r>
              <a:rPr lang="en-GB" dirty="0" err="1"/>
              <a:t>Alibusd</a:t>
            </a:r>
            <a:r>
              <a:rPr lang="en-GB" dirty="0"/>
              <a:t> </a:t>
            </a:r>
            <a:r>
              <a:rPr lang="en-GB" dirty="0" err="1"/>
              <a:t>andistianit</a:t>
            </a:r>
            <a:r>
              <a:rPr lang="en-GB" dirty="0"/>
              <a:t> </a:t>
            </a:r>
            <a:r>
              <a:rPr lang="en-GB" dirty="0" err="1"/>
              <a:t>odicium</a:t>
            </a:r>
            <a:r>
              <a:rPr lang="en-GB" dirty="0"/>
              <a:t>, </a:t>
            </a:r>
            <a:r>
              <a:rPr lang="en-GB" dirty="0" err="1"/>
              <a:t>nissi</a:t>
            </a:r>
            <a:r>
              <a:rPr lang="en-GB" dirty="0"/>
              <a:t> </a:t>
            </a:r>
            <a:r>
              <a:rPr lang="en-GB" dirty="0" err="1"/>
              <a:t>delloratio</a:t>
            </a:r>
            <a:r>
              <a:rPr lang="en-GB" dirty="0"/>
              <a:t> </a:t>
            </a:r>
            <a:r>
              <a:rPr lang="en-GB" dirty="0" err="1"/>
              <a:t>corerchic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vent </a:t>
            </a:r>
            <a:r>
              <a:rPr lang="en-GB" dirty="0" err="1"/>
              <a:t>etusdant</a:t>
            </a:r>
            <a:r>
              <a:rPr lang="en-GB" dirty="0"/>
              <a:t> </a:t>
            </a:r>
            <a:r>
              <a:rPr lang="en-GB" dirty="0" err="1"/>
              <a:t>omnitem</a:t>
            </a:r>
            <a:r>
              <a:rPr lang="en-GB" dirty="0"/>
              <a:t> </a:t>
            </a:r>
            <a:r>
              <a:rPr lang="en-GB" dirty="0" err="1"/>
              <a:t>olestet</a:t>
            </a:r>
            <a:r>
              <a:rPr lang="en-GB" dirty="0"/>
              <a:t> </a:t>
            </a:r>
            <a:r>
              <a:rPr lang="en-GB" dirty="0" err="1"/>
              <a:t>magnis</a:t>
            </a:r>
            <a:r>
              <a:rPr lang="en-GB" dirty="0"/>
              <a:t> </a:t>
            </a:r>
            <a:r>
              <a:rPr lang="en-GB" dirty="0" err="1"/>
              <a:t>acepudant</a:t>
            </a:r>
            <a:r>
              <a:rPr lang="en-GB" dirty="0"/>
              <a:t> </a:t>
            </a:r>
            <a:r>
              <a:rPr lang="en-GB" dirty="0" err="1"/>
              <a:t>delecab</a:t>
            </a:r>
            <a:r>
              <a:rPr lang="en-GB" dirty="0"/>
              <a:t> </a:t>
            </a:r>
            <a:r>
              <a:rPr lang="en-GB" dirty="0" err="1"/>
              <a:t>iur</a:t>
            </a:r>
            <a:r>
              <a:rPr lang="en-GB" dirty="0"/>
              <a:t> </a:t>
            </a:r>
            <a:r>
              <a:rPr lang="en-GB" dirty="0" err="1"/>
              <a:t>acestorio</a:t>
            </a:r>
            <a:r>
              <a:rPr lang="en-GB" dirty="0"/>
              <a:t>. </a:t>
            </a:r>
            <a:r>
              <a:rPr lang="en-GB" dirty="0" err="1"/>
              <a:t>Gentur</a:t>
            </a:r>
            <a:r>
              <a:rPr lang="en-GB" dirty="0"/>
              <a:t> </a:t>
            </a:r>
            <a:r>
              <a:rPr lang="en-GB" dirty="0" err="1"/>
              <a:t>susdant</a:t>
            </a:r>
            <a:r>
              <a:rPr lang="en-GB" dirty="0"/>
              <a:t> </a:t>
            </a:r>
            <a:r>
              <a:rPr lang="en-GB" dirty="0" err="1"/>
              <a:t>aut</a:t>
            </a:r>
            <a:r>
              <a:rPr lang="en-GB" dirty="0"/>
              <a:t> </a:t>
            </a:r>
            <a:r>
              <a:rPr lang="en-GB" dirty="0" err="1"/>
              <a:t>que</a:t>
            </a:r>
            <a:r>
              <a:rPr lang="en-GB" dirty="0"/>
              <a:t> </a:t>
            </a:r>
            <a:r>
              <a:rPr lang="en-GB" dirty="0" err="1"/>
              <a:t>illiquat</a:t>
            </a:r>
            <a:r>
              <a:rPr lang="en-GB" dirty="0"/>
              <a:t>.</a:t>
            </a:r>
          </a:p>
          <a:p>
            <a:r>
              <a:rPr lang="en-GB" dirty="0" err="1"/>
              <a:t>Dolut</a:t>
            </a:r>
            <a:r>
              <a:rPr lang="en-GB" dirty="0"/>
              <a:t> </a:t>
            </a:r>
            <a:r>
              <a:rPr lang="en-GB" dirty="0" err="1"/>
              <a:t>vel</a:t>
            </a:r>
            <a:r>
              <a:rPr lang="en-GB" dirty="0"/>
              <a:t> </a:t>
            </a:r>
            <a:r>
              <a:rPr lang="en-GB" dirty="0" err="1"/>
              <a:t>ius</a:t>
            </a:r>
            <a:r>
              <a:rPr lang="en-GB" dirty="0"/>
              <a:t> rest, et et </a:t>
            </a:r>
            <a:r>
              <a:rPr lang="en-GB" dirty="0" err="1"/>
              <a:t>laborerendae</a:t>
            </a:r>
            <a:r>
              <a:rPr lang="en-GB" dirty="0"/>
              <a:t> </a:t>
            </a:r>
            <a:r>
              <a:rPr lang="en-GB" dirty="0" err="1"/>
              <a:t>commolut</a:t>
            </a:r>
            <a:r>
              <a:rPr lang="en-GB" dirty="0"/>
              <a:t> lit </a:t>
            </a:r>
            <a:r>
              <a:rPr lang="en-GB" dirty="0" err="1"/>
              <a:t>dolum</a:t>
            </a:r>
            <a:r>
              <a:rPr lang="en-GB" dirty="0"/>
              <a:t> </a:t>
            </a:r>
            <a:r>
              <a:rPr lang="en-GB" dirty="0" err="1"/>
              <a:t>lat</a:t>
            </a:r>
            <a:r>
              <a:rPr lang="en-GB" dirty="0"/>
              <a:t> </a:t>
            </a:r>
            <a:r>
              <a:rPr lang="en-GB" dirty="0" err="1"/>
              <a:t>dolorios</a:t>
            </a:r>
            <a:r>
              <a:rPr lang="en-GB" dirty="0"/>
              <a:t> </a:t>
            </a:r>
            <a:r>
              <a:rPr lang="en-GB" dirty="0" err="1"/>
              <a:t>duntio</a:t>
            </a:r>
            <a:r>
              <a:rPr lang="en-GB" dirty="0"/>
              <a:t>. </a:t>
            </a:r>
            <a:r>
              <a:rPr lang="en-GB" dirty="0" err="1"/>
              <a:t>Explicil</a:t>
            </a:r>
            <a:r>
              <a:rPr lang="en-GB" dirty="0"/>
              <a:t> </a:t>
            </a:r>
            <a:r>
              <a:rPr lang="en-GB" dirty="0" err="1"/>
              <a:t>ipsamusam</a:t>
            </a:r>
            <a:r>
              <a:rPr lang="en-GB" dirty="0"/>
              <a:t> </a:t>
            </a:r>
            <a:r>
              <a:rPr lang="en-GB" dirty="0" err="1"/>
              <a:t>dollam</a:t>
            </a:r>
            <a:r>
              <a:rPr lang="en-GB" dirty="0"/>
              <a:t>, </a:t>
            </a:r>
            <a:r>
              <a:rPr lang="en-GB" dirty="0" err="1"/>
              <a:t>susam</a:t>
            </a:r>
            <a:r>
              <a:rPr lang="en-GB" dirty="0"/>
              <a:t> </a:t>
            </a:r>
            <a:r>
              <a:rPr lang="en-GB" dirty="0" err="1"/>
              <a:t>accaboreped</a:t>
            </a:r>
            <a:r>
              <a:rPr lang="en-GB" dirty="0"/>
              <a:t> </a:t>
            </a:r>
            <a:r>
              <a:rPr lang="en-GB" dirty="0" err="1"/>
              <a:t>exped</a:t>
            </a:r>
            <a:r>
              <a:rPr lang="en-GB" dirty="0"/>
              <a:t> </a:t>
            </a:r>
            <a:r>
              <a:rPr lang="en-GB" dirty="0" err="1"/>
              <a:t>eatibusandae</a:t>
            </a:r>
            <a:r>
              <a:rPr lang="en-GB" dirty="0"/>
              <a:t> </a:t>
            </a:r>
            <a:r>
              <a:rPr lang="en-GB" dirty="0" err="1"/>
              <a:t>esequunti</a:t>
            </a:r>
            <a:r>
              <a:rPr lang="en-GB" dirty="0"/>
              <a:t> </a:t>
            </a:r>
            <a:r>
              <a:rPr lang="en-GB" dirty="0" err="1"/>
              <a:t>omnimaios</a:t>
            </a:r>
            <a:r>
              <a:rPr lang="en-GB" dirty="0"/>
              <a:t> </a:t>
            </a:r>
            <a:r>
              <a:rPr lang="en-GB" dirty="0" err="1"/>
              <a:t>est</a:t>
            </a:r>
            <a:r>
              <a:rPr lang="en-GB" dirty="0"/>
              <a:t> </a:t>
            </a:r>
            <a:r>
              <a:rPr lang="en-GB" dirty="0" err="1"/>
              <a:t>por</a:t>
            </a:r>
            <a:r>
              <a:rPr lang="en-GB" dirty="0"/>
              <a:t> </a:t>
            </a:r>
            <a:r>
              <a:rPr lang="en-GB" dirty="0" err="1"/>
              <a:t>maiorae</a:t>
            </a:r>
            <a:r>
              <a:rPr lang="en-GB" dirty="0"/>
              <a:t> et am </a:t>
            </a:r>
            <a:r>
              <a:rPr lang="en-GB" dirty="0" err="1"/>
              <a:t>volorio</a:t>
            </a:r>
            <a:r>
              <a:rPr lang="en-GB" dirty="0"/>
              <a:t> </a:t>
            </a:r>
            <a:r>
              <a:rPr lang="en-GB" dirty="0" err="1"/>
              <a:t>rporion</a:t>
            </a:r>
            <a:r>
              <a:rPr lang="en-GB" dirty="0"/>
              <a:t> cone </a:t>
            </a:r>
            <a:r>
              <a:rPr lang="en-GB" dirty="0" err="1"/>
              <a:t>omnimpo</a:t>
            </a:r>
            <a:r>
              <a:rPr lang="en-GB" dirty="0"/>
              <a:t> </a:t>
            </a:r>
            <a:r>
              <a:rPr lang="en-GB" dirty="0" err="1"/>
              <a:t>rporenis</a:t>
            </a:r>
            <a:r>
              <a:rPr lang="en-GB" dirty="0"/>
              <a:t> </a:t>
            </a:r>
            <a:r>
              <a:rPr lang="en-GB" dirty="0" err="1"/>
              <a:t>rerro</a:t>
            </a:r>
            <a:r>
              <a:rPr lang="en-GB" dirty="0"/>
              <a:t> </a:t>
            </a:r>
            <a:r>
              <a:rPr lang="en-GB" dirty="0" err="1"/>
              <a:t>invelis</a:t>
            </a:r>
            <a:r>
              <a:rPr lang="en-GB" dirty="0"/>
              <a:t> re </a:t>
            </a:r>
            <a:r>
              <a:rPr lang="en-GB" dirty="0" err="1"/>
              <a:t>nam</a:t>
            </a:r>
            <a:r>
              <a:rPr lang="en-GB" dirty="0"/>
              <a:t> a </a:t>
            </a:r>
            <a:r>
              <a:rPr lang="en-GB" dirty="0" err="1"/>
              <a:t>aceptur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3634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3"/>
          </p:nvPr>
        </p:nvSpPr>
        <p:spPr>
          <a:xfrm>
            <a:off x="900000" y="1080000"/>
            <a:ext cx="7560000" cy="1151084"/>
          </a:xfrm>
        </p:spPr>
        <p:txBody>
          <a:bodyPr/>
          <a:lstStyle/>
          <a:p>
            <a:r>
              <a:rPr lang="en-GB" dirty="0"/>
              <a:t>Item 1</a:t>
            </a:r>
          </a:p>
          <a:p>
            <a:r>
              <a:rPr lang="en-GB" dirty="0"/>
              <a:t>Item 2</a:t>
            </a:r>
          </a:p>
          <a:p>
            <a:r>
              <a:rPr lang="en-GB" dirty="0"/>
              <a:t>Item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(example)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List</a:t>
            </a:r>
          </a:p>
        </p:txBody>
      </p:sp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35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Title (example)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Empty slide</a:t>
            </a:r>
          </a:p>
        </p:txBody>
      </p:sp>
    </p:spTree>
    <p:extLst>
      <p:ext uri="{BB962C8B-B14F-4D97-AF65-F5344CB8AC3E}">
        <p14:creationId xmlns:p14="http://schemas.microsoft.com/office/powerpoint/2010/main" val="1957321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err="1"/>
              <a:t>www.example-url.com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078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96B145-10CD-DBEF-B0BE-CAE23513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00D3F1-3E65-C73B-CBAD-F9969C5A1D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99 years ago…</a:t>
            </a:r>
            <a:endParaRPr lang="en-US" dirty="0"/>
          </a:p>
        </p:txBody>
      </p:sp>
      <p:pic>
        <p:nvPicPr>
          <p:cNvPr id="2052" name="Picture 4" descr="An early EEG recording performed by Hans Berger. Prior to the arrow the subject is performing a mental arithmetic task. After the task stops, alpha returns. (Niedermeyer, 1997) ">
            <a:extLst>
              <a:ext uri="{FF2B5EF4-FFF2-40B4-BE49-F238E27FC236}">
                <a16:creationId xmlns:a16="http://schemas.microsoft.com/office/drawing/2014/main" id="{357235A2-F0CE-C3DC-B572-69C4CA001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899" y="862501"/>
            <a:ext cx="5610225" cy="341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23F7AE4-D880-05F4-0181-D546DA14E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242596"/>
            <a:ext cx="5417741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8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ion of the first three odd harmonics of the square-wave (with F the fundamental frequency). The blue line (lower panel) indicates a square-wave that results from summating the first three odd higher harmonics. The red line indicates a square-wave that would result from summating an infinite number of odd harmonics. doi:10.1371/journal.pone.0010664.g004">
            <a:extLst>
              <a:ext uri="{FF2B5EF4-FFF2-40B4-BE49-F238E27FC236}">
                <a16:creationId xmlns:a16="http://schemas.microsoft.com/office/drawing/2014/main" id="{2455CFF5-3A3B-AEBE-FF4D-0FB0B520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50" y="1167817"/>
            <a:ext cx="3021807" cy="358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BBAC9C0-FB17-CE58-6E08-3BAA5D7DDF4C}"/>
              </a:ext>
            </a:extLst>
          </p:cNvPr>
          <p:cNvSpPr txBox="1"/>
          <p:nvPr/>
        </p:nvSpPr>
        <p:spPr>
          <a:xfrm>
            <a:off x="466725" y="4746299"/>
            <a:ext cx="3438525" cy="397201"/>
          </a:xfrm>
          <a:prstGeom prst="rect">
            <a:avLst/>
          </a:prstGeom>
          <a:noFill/>
        </p:spPr>
        <p:txBody>
          <a:bodyPr wrap="square" lIns="0" tIns="90000" rIns="0" bIns="90000" rtlCol="0">
            <a:spAutoFit/>
          </a:bodyPr>
          <a:lstStyle/>
          <a:p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Van der Burg, E., Cass, J., Olivers, C. N.,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Theeuwes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J., &amp;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Alais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3"/>
              </a:rPr>
              <a:t>, D. (2010). Efficient visual search from synchronized auditory signals requires transient audiovisual events.</a:t>
            </a:r>
            <a:endParaRPr lang="en-US" sz="700" dirty="0">
              <a:latin typeface="+mj-l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67C73A5-D8E4-2520-7545-D813A5E79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F3DFE7-D58C-C690-B7E4-D2A2F2FEFD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Caveats when studying neural oscillations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1BBAB18-76A3-628E-F84B-0949A3CB3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49" y="1167817"/>
            <a:ext cx="2859995" cy="326471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51AB15D-02E5-57C5-7DBF-DB40C271AB29}"/>
              </a:ext>
            </a:extLst>
          </p:cNvPr>
          <p:cNvSpPr txBox="1"/>
          <p:nvPr/>
        </p:nvSpPr>
        <p:spPr>
          <a:xfrm>
            <a:off x="5852996" y="4495500"/>
            <a:ext cx="3245643" cy="397201"/>
          </a:xfrm>
          <a:prstGeom prst="rect">
            <a:avLst/>
          </a:prstGeom>
          <a:noFill/>
        </p:spPr>
        <p:txBody>
          <a:bodyPr wrap="square" lIns="0" tIns="90000" rIns="0" bIns="90000" rtlCol="0">
            <a:spAutoFit/>
          </a:bodyPr>
          <a:lstStyle/>
          <a:p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Donoghue, T.,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Schaworonkow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, N., &amp; </a:t>
            </a:r>
            <a:r>
              <a:rPr lang="en-US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Voytek</a:t>
            </a:r>
            <a:r>
              <a:rPr lang="en-US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5"/>
              </a:rPr>
              <a:t>, B. (2022). Methodological considerations for studying neural oscillations.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217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C5E92-D042-E927-ADBC-DAE0A819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FD0B94-DF96-29AE-1AE2-1401218022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Caveats when studying neural oscillations</a:t>
            </a:r>
            <a:endParaRPr lang="en-US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FE3C06FE-E15E-6A13-031E-3A5751D72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204924"/>
              </p:ext>
            </p:extLst>
          </p:nvPr>
        </p:nvGraphicFramePr>
        <p:xfrm>
          <a:off x="379462" y="1125131"/>
          <a:ext cx="8601076" cy="3694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269">
                  <a:extLst>
                    <a:ext uri="{9D8B030D-6E8A-4147-A177-3AD203B41FA5}">
                      <a16:colId xmlns:a16="http://schemas.microsoft.com/office/drawing/2014/main" val="3708494516"/>
                    </a:ext>
                  </a:extLst>
                </a:gridCol>
                <a:gridCol w="2150269">
                  <a:extLst>
                    <a:ext uri="{9D8B030D-6E8A-4147-A177-3AD203B41FA5}">
                      <a16:colId xmlns:a16="http://schemas.microsoft.com/office/drawing/2014/main" val="2623875843"/>
                    </a:ext>
                  </a:extLst>
                </a:gridCol>
                <a:gridCol w="2150269">
                  <a:extLst>
                    <a:ext uri="{9D8B030D-6E8A-4147-A177-3AD203B41FA5}">
                      <a16:colId xmlns:a16="http://schemas.microsoft.com/office/drawing/2014/main" val="4276826123"/>
                    </a:ext>
                  </a:extLst>
                </a:gridCol>
                <a:gridCol w="2150269">
                  <a:extLst>
                    <a:ext uri="{9D8B030D-6E8A-4147-A177-3AD203B41FA5}">
                      <a16:colId xmlns:a16="http://schemas.microsoft.com/office/drawing/2014/main" val="1752530694"/>
                    </a:ext>
                  </a:extLst>
                </a:gridCol>
              </a:tblGrid>
              <a:tr h="18151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dirty="0">
                          <a:solidFill>
                            <a:schemeClr val="bg1"/>
                          </a:solidFill>
                          <a:effectLst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dirty="0">
                          <a:solidFill>
                            <a:schemeClr val="bg1"/>
                          </a:solidFill>
                          <a:effectLst/>
                        </a:rPr>
                        <a:t>Data properties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dirty="0">
                          <a:solidFill>
                            <a:schemeClr val="bg1"/>
                          </a:solidFill>
                          <a:effectLst/>
                        </a:rPr>
                        <a:t>Methodological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dirty="0">
                          <a:solidFill>
                            <a:schemeClr val="bg1"/>
                          </a:solidFill>
                          <a:effectLst/>
                        </a:rPr>
                        <a:t>Recommendation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274226"/>
                  </a:ext>
                </a:extLst>
              </a:tr>
              <a:tr h="48925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#1</a:t>
                      </a:r>
                      <a:r>
                        <a:rPr lang="en-US" sz="1000" b="0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Oscillation presence</a:t>
                      </a:r>
                      <a:endParaRPr lang="en-US" sz="1000" b="0" dirty="0"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dirty="0">
                          <a:effectLst/>
                        </a:rPr>
                        <a:t>Neural oscillations are variably present, and may not be present in the recording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dirty="0">
                          <a:effectLst/>
                        </a:rPr>
                        <a:t>If there are no oscillations, applied measures will not reflect oscillatory activity, but will return a value reflecting aperiodic activity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dirty="0">
                          <a:effectLst/>
                        </a:rPr>
                        <a:t>Verify the presence of an oscillation, such as with spectral peak detection or with burst detection in the time domain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3051244090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#2</a:t>
                      </a:r>
                      <a:r>
                        <a:rPr lang="en-US" sz="1000" b="0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Frequency variation</a:t>
                      </a:r>
                      <a:endParaRPr lang="en-US" sz="1000" b="0" dirty="0"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dirty="0">
                          <a:effectLst/>
                        </a:rPr>
                        <a:t>Neural oscillations have variable peak frequencies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Measures applied using canonically defined frequency bands may fail to accurately capture oscillatory activity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Verify frequency ranges and individualize as needed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723990003"/>
                  </a:ext>
                </a:extLst>
              </a:tr>
              <a:tr h="39715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#3</a:t>
                      </a:r>
                      <a:r>
                        <a:rPr lang="en-US" sz="1000" b="0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Aperiodic activity</a:t>
                      </a:r>
                      <a:endParaRPr lang="en-US" sz="1000" b="0" dirty="0"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Neural oscillations co-exist with dynamic aperiodic activity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Measured variation may arise due to changes in aperiodic activity, rather than changes in oscillations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Measure and control for changes in aperiodic neural activity, evaluating whether it explains measured changes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101476710"/>
                  </a:ext>
                </a:extLst>
              </a:tr>
              <a:tr h="48925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#4</a:t>
                      </a:r>
                      <a:r>
                        <a:rPr lang="en-US" sz="1000" b="0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Temporal variability</a:t>
                      </a:r>
                      <a:endParaRPr lang="en-US" sz="1000" b="0" dirty="0"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dirty="0">
                          <a:effectLst/>
                        </a:rPr>
                        <a:t>Neural oscillations are variable across time, exhibiting burst-like properties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dirty="0">
                          <a:effectLst/>
                        </a:rPr>
                        <a:t>Burst properties may be conflated when </a:t>
                      </a:r>
                      <a:r>
                        <a:rPr lang="en-US" sz="700" b="0" dirty="0" err="1">
                          <a:effectLst/>
                        </a:rPr>
                        <a:t>analysing</a:t>
                      </a:r>
                      <a:r>
                        <a:rPr lang="en-US" sz="700" b="0" dirty="0">
                          <a:effectLst/>
                        </a:rPr>
                        <a:t> spectral power, and trial averages may suggest illusory sustained activity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Examine single trial data for temporal variation, and use burst detection to evaluate burst properties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199030763"/>
                  </a:ext>
                </a:extLst>
              </a:tr>
              <a:tr h="48925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#5</a:t>
                      </a:r>
                      <a:r>
                        <a:rPr lang="en-US" sz="1000" b="0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Waveform shape</a:t>
                      </a:r>
                      <a:endParaRPr lang="en-US" sz="1000" b="0" dirty="0"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Neural oscillations have non-sinusoidal waveform shape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Analysis methods often assume sinusoidal structure, and may return spurious results in the case of non-sinusoidal oscillations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Examine waveform shape measures to evaluate if waveform shape may underlie the results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490164755"/>
                  </a:ext>
                </a:extLst>
              </a:tr>
              <a:tr h="489252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#6</a:t>
                      </a:r>
                      <a:r>
                        <a:rPr lang="en-US" sz="1000" b="0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Overlapping oscillations</a:t>
                      </a:r>
                      <a:endParaRPr lang="en-US" sz="1000" b="0" dirty="0">
                        <a:effectLst/>
                      </a:endParaRP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Multiple neural oscillations co-exist across the brain, and may overlap across space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Multiple distinct sources may create destructive interference, in which case measures will not accurately reflect underlying activity</a:t>
                      </a:r>
                    </a:p>
                  </a:txBody>
                  <a:tcPr marL="114300" marR="114300" marT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Apply source separation techniques in order to reduce overlap of different types of oscillations</a:t>
                      </a:r>
                    </a:p>
                  </a:txBody>
                  <a:tcPr marL="114300" marR="114300" marT="114300"/>
                </a:tc>
                <a:extLst>
                  <a:ext uri="{0D108BD9-81ED-4DB2-BD59-A6C34878D82A}">
                    <a16:rowId xmlns:a16="http://schemas.microsoft.com/office/drawing/2014/main" val="588925329"/>
                  </a:ext>
                </a:extLst>
              </a:tr>
              <a:tr h="44896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 dirty="0">
                          <a:effectLst/>
                        </a:rPr>
                        <a:t>#7:</a:t>
                      </a:r>
                      <a:r>
                        <a:rPr lang="en-US" sz="1000" b="0" dirty="0">
                          <a:effectLst/>
                        </a:rPr>
                        <a:t> </a:t>
                      </a:r>
                      <a:r>
                        <a:rPr lang="en-US" sz="1000" b="1" dirty="0">
                          <a:effectLst/>
                        </a:rPr>
                        <a:t>Signal-to-noise ratio</a:t>
                      </a:r>
                      <a:endParaRPr lang="en-US" sz="1000" b="0" dirty="0">
                        <a:effectLst/>
                      </a:endParaRP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Neural oscillations have variable signal-to-noise ratio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>
                          <a:effectLst/>
                        </a:rPr>
                        <a:t>Without adequate signal to noise ratio, measures may be unreliable or inaccurate</a:t>
                      </a:r>
                    </a:p>
                  </a:txBody>
                  <a:tcPr marL="114300" marR="114300" marT="114300" marB="1143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b="0" dirty="0">
                          <a:effectLst/>
                        </a:rPr>
                        <a:t>Evaluate the required signal-to-noise ratio, and potential ways to </a:t>
                      </a:r>
                      <a:r>
                        <a:rPr lang="en-US" sz="700" b="0" dirty="0" err="1">
                          <a:effectLst/>
                        </a:rPr>
                        <a:t>optimise</a:t>
                      </a:r>
                      <a:r>
                        <a:rPr lang="en-US" sz="700" b="0" dirty="0">
                          <a:effectLst/>
                        </a:rPr>
                        <a:t> it for all applied measures</a:t>
                      </a:r>
                    </a:p>
                  </a:txBody>
                  <a:tcPr marL="114300" marR="114300" marT="114300" marB="114300"/>
                </a:tc>
                <a:extLst>
                  <a:ext uri="{0D108BD9-81ED-4DB2-BD59-A6C34878D82A}">
                    <a16:rowId xmlns:a16="http://schemas.microsoft.com/office/drawing/2014/main" val="1999855306"/>
                  </a:ext>
                </a:extLst>
              </a:tr>
            </a:tbl>
          </a:graphicData>
        </a:graphic>
      </p:graphicFrame>
      <p:sp>
        <p:nvSpPr>
          <p:cNvPr id="5" name="Textfeld 4">
            <a:extLst>
              <a:ext uri="{FF2B5EF4-FFF2-40B4-BE49-F238E27FC236}">
                <a16:creationId xmlns:a16="http://schemas.microsoft.com/office/drawing/2014/main" id="{59364244-9897-5926-D873-30150AF47871}"/>
              </a:ext>
            </a:extLst>
          </p:cNvPr>
          <p:cNvSpPr txBox="1"/>
          <p:nvPr/>
        </p:nvSpPr>
        <p:spPr>
          <a:xfrm>
            <a:off x="2933700" y="4797947"/>
            <a:ext cx="6210300" cy="320257"/>
          </a:xfrm>
          <a:prstGeom prst="rect">
            <a:avLst/>
          </a:prstGeom>
          <a:noFill/>
        </p:spPr>
        <p:txBody>
          <a:bodyPr wrap="square" lIns="0" tIns="90000" rIns="0" bIns="90000" rtlCol="0">
            <a:spAutoFit/>
          </a:bodyPr>
          <a:lstStyle/>
          <a:p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Donoghue, T.,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Schaworonkow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, N., &amp; </a:t>
            </a:r>
            <a:r>
              <a:rPr lang="en-US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Voytek</a:t>
            </a:r>
            <a:r>
              <a:rPr lang="en-US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hlinkClick r:id="rId2"/>
              </a:rPr>
              <a:t>, B. (2022). Methodological considerations for studying neural oscillations.</a:t>
            </a:r>
            <a:endParaRPr lang="en-US" sz="9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1142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565F2-BB54-E512-8EB8-3923BA840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2E4D0F-0AA9-1DC6-6774-4EC7C088B3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D6AA88E-C23A-D264-9DEA-BEC7DF29BE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Tools to unmix periodic and aperiodic activity</a:t>
            </a:r>
            <a:endParaRPr lang="en-US" dirty="0"/>
          </a:p>
        </p:txBody>
      </p:sp>
      <p:graphicFrame>
        <p:nvGraphicFramePr>
          <p:cNvPr id="7" name="Tabelle 7">
            <a:extLst>
              <a:ext uri="{FF2B5EF4-FFF2-40B4-BE49-F238E27FC236}">
                <a16:creationId xmlns:a16="http://schemas.microsoft.com/office/drawing/2014/main" id="{45279AB2-8611-CEAB-351E-C19EEB4C8B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907904"/>
              </p:ext>
            </p:extLst>
          </p:nvPr>
        </p:nvGraphicFramePr>
        <p:xfrm>
          <a:off x="1524000" y="1307312"/>
          <a:ext cx="6096000" cy="165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517634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215624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5363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hlinkClick r:id="rId2"/>
                        </a:rPr>
                        <a:t>FOOOF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hlinkClick r:id="rId3"/>
                        </a:rPr>
                        <a:t>eBOSC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hlinkClick r:id="rId4"/>
                        </a:rPr>
                        <a:t>IRASA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717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(</a:t>
                      </a:r>
                      <a:r>
                        <a:rPr lang="en-GB" sz="1800" b="1" dirty="0"/>
                        <a:t>f</a:t>
                      </a:r>
                      <a:r>
                        <a:rPr lang="en-GB" sz="1800" dirty="0"/>
                        <a:t>itting </a:t>
                      </a:r>
                      <a:r>
                        <a:rPr lang="en-GB" sz="1800" b="1" dirty="0"/>
                        <a:t>o</a:t>
                      </a:r>
                      <a:r>
                        <a:rPr lang="en-GB" sz="1800" dirty="0"/>
                        <a:t>scillations and </a:t>
                      </a:r>
                      <a:r>
                        <a:rPr lang="en-GB" sz="1800" b="1" dirty="0"/>
                        <a:t>1/f</a:t>
                      </a:r>
                      <a:r>
                        <a:rPr lang="en-GB" sz="1800" dirty="0"/>
                        <a:t>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(</a:t>
                      </a:r>
                      <a:r>
                        <a:rPr lang="en-GB" sz="1800" b="1" dirty="0"/>
                        <a:t>e</a:t>
                      </a:r>
                      <a:r>
                        <a:rPr lang="en-GB" sz="1800" dirty="0"/>
                        <a:t>xtended </a:t>
                      </a:r>
                      <a:r>
                        <a:rPr lang="en-GB" sz="1800" b="1" dirty="0"/>
                        <a:t>b</a:t>
                      </a:r>
                      <a:r>
                        <a:rPr lang="en-GB" sz="1800" dirty="0"/>
                        <a:t>etter </a:t>
                      </a:r>
                      <a:r>
                        <a:rPr lang="en-GB" sz="1800" b="1" dirty="0"/>
                        <a:t>osc</a:t>
                      </a:r>
                      <a:r>
                        <a:rPr lang="en-GB" sz="1800" dirty="0"/>
                        <a:t>illation detection)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(</a:t>
                      </a:r>
                      <a:r>
                        <a:rPr lang="en-GB" sz="1800" b="1" dirty="0"/>
                        <a:t>i</a:t>
                      </a:r>
                      <a:r>
                        <a:rPr lang="en-GB" sz="1800" dirty="0"/>
                        <a:t>rregular-</a:t>
                      </a:r>
                      <a:r>
                        <a:rPr lang="en-GB" sz="1800" b="1" dirty="0"/>
                        <a:t>r</a:t>
                      </a:r>
                      <a:r>
                        <a:rPr lang="en-GB" sz="1800" dirty="0"/>
                        <a:t>esampling </a:t>
                      </a:r>
                      <a:r>
                        <a:rPr lang="en-GB" sz="1800" b="1" dirty="0"/>
                        <a:t>a</a:t>
                      </a:r>
                      <a:r>
                        <a:rPr lang="en-GB" sz="1800" dirty="0"/>
                        <a:t>uto-</a:t>
                      </a:r>
                      <a:r>
                        <a:rPr lang="en-GB" sz="1800" b="1" dirty="0"/>
                        <a:t>s</a:t>
                      </a:r>
                      <a:r>
                        <a:rPr lang="en-GB" sz="1800" dirty="0"/>
                        <a:t>pectral </a:t>
                      </a:r>
                      <a:r>
                        <a:rPr lang="en-GB" sz="1800" b="1" dirty="0"/>
                        <a:t>a</a:t>
                      </a:r>
                      <a:r>
                        <a:rPr lang="en-GB" sz="1800" dirty="0"/>
                        <a:t>nalysis)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89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2020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2020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2016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187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80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074D58-FCA7-8EE1-F7EA-8AF973717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3DFEE4-D794-CFC8-29FC-05AB060655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FA276E-7C45-9BE6-938A-554A2AB392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Visual comparison of algorithms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CB61AA-B3F3-1430-EEA8-B04095978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17" y="1229151"/>
            <a:ext cx="4355132" cy="326634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1832B60-FF0C-C5F2-807B-4DF589FBD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25" y="1485214"/>
            <a:ext cx="3463692" cy="2593954"/>
          </a:xfrm>
          <a:prstGeom prst="rect">
            <a:avLst/>
          </a:prstGeom>
        </p:spPr>
      </p:pic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855CA3F4-5EF1-2F2A-0FF7-75D1F8DE2BA6}"/>
              </a:ext>
            </a:extLst>
          </p:cNvPr>
          <p:cNvCxnSpPr/>
          <p:nvPr/>
        </p:nvCxnSpPr>
        <p:spPr>
          <a:xfrm>
            <a:off x="1782079" y="2149174"/>
            <a:ext cx="3971299" cy="867679"/>
          </a:xfrm>
          <a:prstGeom prst="bentConnector3">
            <a:avLst>
              <a:gd name="adj1" fmla="val 99916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Verbinder: gewinkelt 17">
            <a:extLst>
              <a:ext uri="{FF2B5EF4-FFF2-40B4-BE49-F238E27FC236}">
                <a16:creationId xmlns:a16="http://schemas.microsoft.com/office/drawing/2014/main" id="{7F643003-0FC9-887E-08C9-B26E25C03761}"/>
              </a:ext>
            </a:extLst>
          </p:cNvPr>
          <p:cNvCxnSpPr/>
          <p:nvPr/>
        </p:nvCxnSpPr>
        <p:spPr>
          <a:xfrm>
            <a:off x="1715334" y="2676455"/>
            <a:ext cx="4758885" cy="702278"/>
          </a:xfrm>
          <a:prstGeom prst="bentConnector3">
            <a:avLst>
              <a:gd name="adj1" fmla="val 10007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62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EC3D8-4139-A347-DEDE-4E9179C7C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F34C0F-EE85-72AB-FD69-E72F320FFB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IRASA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D59746D-18AE-8A98-795E-CAE6FDB7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09" y="3314899"/>
            <a:ext cx="2099191" cy="157439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90E6452-D733-B09E-1ACF-4A5F2BF3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0"/>
            <a:ext cx="2857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565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160247"/>
      </p:ext>
    </p:extLst>
  </p:cSld>
  <p:clrMapOvr>
    <a:masterClrMapping/>
  </p:clrMapOvr>
</p:sld>
</file>

<file path=ppt/theme/theme1.xml><?xml version="1.0" encoding="utf-8"?>
<a:theme xmlns:a="http://schemas.openxmlformats.org/drawingml/2006/main" name="Donders-BASIC">
  <a:themeElements>
    <a:clrScheme name="Donders-Institute">
      <a:dk1>
        <a:sysClr val="windowText" lastClr="000000"/>
      </a:dk1>
      <a:lt1>
        <a:sysClr val="window" lastClr="FFFFFF"/>
      </a:lt1>
      <a:dk2>
        <a:srgbClr val="BE311A"/>
      </a:dk2>
      <a:lt2>
        <a:srgbClr val="FFFFFF"/>
      </a:lt2>
      <a:accent1>
        <a:srgbClr val="8E0000"/>
      </a:accent1>
      <a:accent2>
        <a:srgbClr val="BE311A"/>
      </a:accent2>
      <a:accent3>
        <a:srgbClr val="FF0000"/>
      </a:accent3>
      <a:accent4>
        <a:srgbClr val="FF7000"/>
      </a:accent4>
      <a:accent5>
        <a:srgbClr val="FFC300"/>
      </a:accent5>
      <a:accent6>
        <a:srgbClr val="FFFF00"/>
      </a:accent6>
      <a:hlink>
        <a:srgbClr val="BE311A"/>
      </a:hlink>
      <a:folHlink>
        <a:srgbClr val="FF0000"/>
      </a:folHlink>
    </a:clrScheme>
    <a:fontScheme name="Office - klassiek 2">
      <a:majorFont>
        <a:latin typeface="Times New Roman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90000" rIns="0" bIns="90000" rtlCol="0">
        <a:spAutoFit/>
      </a:bodyPr>
      <a:lstStyle>
        <a:defPPr indent="-180000">
          <a:buFont typeface="Lucida Grande"/>
          <a:buChar char="–"/>
          <a:defRPr sz="1600" dirty="0" err="1" smtClean="0">
            <a:latin typeface="+mj-lt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Donders-Institute.thmx</Template>
  <TotalTime>0</TotalTime>
  <Words>736</Words>
  <Application>Microsoft Office PowerPoint</Application>
  <PresentationFormat>Bildschirmpräsentation (16:9)</PresentationFormat>
  <Paragraphs>104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Lucida Grande</vt:lpstr>
      <vt:lpstr>Times New Roman</vt:lpstr>
      <vt:lpstr>Donders-BASIC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Donders Institute presentation / widescreen</vt:lpstr>
      <vt:lpstr>Presentation Title</vt:lpstr>
      <vt:lpstr>Presentation Title (+ image)</vt:lpstr>
      <vt:lpstr>Presentation Title (+ Donders illustration)</vt:lpstr>
      <vt:lpstr>Presentation Title (example)</vt:lpstr>
      <vt:lpstr>Presentation Title (example)</vt:lpstr>
      <vt:lpstr>Presentation Title (example)</vt:lpstr>
      <vt:lpstr>Presentation Title (example)</vt:lpstr>
      <vt:lpstr>Presentation Title (example)</vt:lpstr>
      <vt:lpstr>Presentation Title (example)</vt:lpstr>
      <vt:lpstr>Presentation Title (example)</vt:lpstr>
      <vt:lpstr>Presentation Title (example)</vt:lpstr>
      <vt:lpstr>PowerPoint-Präsentation</vt:lpstr>
    </vt:vector>
  </TitlesOfParts>
  <Company>Hartebeest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Gerco Hiddink</dc:creator>
  <cp:lastModifiedBy>Adelhöfer, N. (Nico)</cp:lastModifiedBy>
  <cp:revision>41</cp:revision>
  <dcterms:created xsi:type="dcterms:W3CDTF">2015-08-21T08:36:28Z</dcterms:created>
  <dcterms:modified xsi:type="dcterms:W3CDTF">2023-09-01T09:28:48Z</dcterms:modified>
</cp:coreProperties>
</file>